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"/>
  </p:notesMasterIdLst>
  <p:sldIdLst>
    <p:sldId id="597" r:id="rId2"/>
    <p:sldId id="628" r:id="rId3"/>
    <p:sldId id="630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D92431-0E1B-4B96-830F-DB65F15BEFA7}">
  <a:tblStyle styleId="{9ED92431-0E1B-4B96-830F-DB65F15BEF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</a:rPr>
              <a:t>(old) </a:t>
            </a:r>
            <a:r>
              <a:rPr lang="en-US" sz="1200" dirty="0" err="1">
                <a:solidFill>
                  <a:srgbClr val="FFFF00"/>
                </a:solidFill>
              </a:rPr>
              <a:t>webviewer</a:t>
            </a:r>
            <a:r>
              <a:rPr lang="en-US" sz="1200" dirty="0">
                <a:solidFill>
                  <a:srgbClr val="FFFF00"/>
                </a:solidFill>
              </a:rPr>
              <a:t> and how to access and use the streaming infrastructure from python (using </a:t>
            </a:r>
            <a:r>
              <a:rPr lang="en-US" sz="1200" dirty="0" err="1">
                <a:solidFill>
                  <a:srgbClr val="FFFF00"/>
                </a:solidFill>
              </a:rPr>
              <a:t>Jupyter</a:t>
            </a:r>
            <a:r>
              <a:rPr lang="en-US" sz="1200" dirty="0">
                <a:solidFill>
                  <a:srgbClr val="FFFF00"/>
                </a:solidFill>
              </a:rPr>
              <a:t> Notebook), you can cut the video if you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00"/>
                </a:solidFill>
              </a:rPr>
              <a:t>You can cat the first part of the video if you want and just show the </a:t>
            </a:r>
            <a:r>
              <a:rPr lang="en-US" sz="1200" dirty="0" err="1">
                <a:solidFill>
                  <a:srgbClr val="FFFF00"/>
                </a:solidFill>
              </a:rPr>
              <a:t>jupyter</a:t>
            </a:r>
            <a:r>
              <a:rPr lang="en-US" sz="1200" dirty="0">
                <a:solidFill>
                  <a:srgbClr val="FFFF00"/>
                </a:solidFill>
              </a:rPr>
              <a:t> stuff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D2E0A-6AA5-D34E-B6A1-BF852736E0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54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254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14300"/>
            <a:ext cx="2000250" cy="4743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14300"/>
            <a:ext cx="5848350" cy="4743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18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10100" y="1028700"/>
            <a:ext cx="3924300" cy="38290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6845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028700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000375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76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145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7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10100" y="1028700"/>
            <a:ext cx="3924300" cy="38290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508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33400" y="114300"/>
            <a:ext cx="8001000" cy="4743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761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028700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028700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3400" y="3000375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3000375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252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EFF6FB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3"/>
          <p:cNvSpPr txBox="1">
            <a:spLocks noChangeArrowheads="1"/>
          </p:cNvSpPr>
          <p:nvPr/>
        </p:nvSpPr>
        <p:spPr bwMode="auto">
          <a:xfrm>
            <a:off x="250826" y="4719637"/>
            <a:ext cx="3146425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68569" rIns="68569" bIns="68569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666666"/>
              </a:buClr>
              <a:buSzPct val="25000"/>
              <a:buFont typeface="Arial" panose="020B0604020202020204" pitchFamily="34" charset="0"/>
              <a:buNone/>
            </a:pPr>
            <a:r>
              <a:rPr lang="en-US" altLang="en-US" sz="1050">
                <a:solidFill>
                  <a:srgbClr val="666666"/>
                </a:solidFill>
                <a:cs typeface="Arial" panose="020B0604020202020204" pitchFamily="34" charset="0"/>
                <a:sym typeface="Arial" panose="020B0604020202020204" pitchFamily="34" charset="0"/>
              </a:rPr>
              <a:t>ViSUS LLC.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2" y="445026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172"/>
          <p:cNvSpPr txBox="1">
            <a:spLocks noGrp="1"/>
          </p:cNvSpPr>
          <p:nvPr>
            <p:ph type="sldNum" idx="10"/>
          </p:nvPr>
        </p:nvSpPr>
        <p:spPr>
          <a:xfrm>
            <a:off x="8472489" y="4706541"/>
            <a:ext cx="549275" cy="39409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defRPr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C22FD4EB-E6B0-4582-B3A5-0741DBEEB00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881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1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440453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6" y="1203331"/>
            <a:ext cx="8228012" cy="3425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18pt Intel Clear body text</a:t>
            </a:r>
          </a:p>
          <a:p>
            <a:pPr lvl="1"/>
            <a:r>
              <a:rPr lang="en-US"/>
              <a:t>18pt Intel Clear bullet one</a:t>
            </a:r>
          </a:p>
          <a:p>
            <a:pPr lvl="2"/>
            <a:r>
              <a:rPr lang="en-US"/>
              <a:t>18pt Intel Clear sub-bullet</a:t>
            </a:r>
          </a:p>
          <a:p>
            <a:pPr lvl="3"/>
            <a:r>
              <a:rPr lang="en-US"/>
              <a:t>16pt Intel Clear fourth level</a:t>
            </a:r>
          </a:p>
          <a:p>
            <a:pPr lvl="4"/>
            <a:r>
              <a:rPr lang="en-US" err="1"/>
              <a:t>14pt</a:t>
            </a:r>
            <a:r>
              <a:rPr lang="en-US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083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7467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028700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000375"/>
            <a:ext cx="3924300" cy="185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828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59AFAF-A821-B141-80A4-4CBD788658EF}"/>
              </a:ext>
            </a:extLst>
          </p:cNvPr>
          <p:cNvSpPr/>
          <p:nvPr userDrawn="1"/>
        </p:nvSpPr>
        <p:spPr bwMode="auto">
          <a:xfrm>
            <a:off x="0" y="73239"/>
            <a:ext cx="9144000" cy="5058833"/>
          </a:xfrm>
          <a:prstGeom prst="rect">
            <a:avLst/>
          </a:prstGeom>
          <a:gradFill>
            <a:gsLst>
              <a:gs pos="33000">
                <a:schemeClr val="tx2">
                  <a:lumMod val="81000"/>
                  <a:lumOff val="19000"/>
                </a:schemeClr>
              </a:gs>
              <a:gs pos="54000">
                <a:schemeClr val="tx2">
                  <a:lumMod val="79000"/>
                  <a:lumOff val="21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147"/>
            <a:ext cx="8229600" cy="754380"/>
          </a:xfrm>
        </p:spPr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BA5B-D7B2-A040-A344-A3EFC28E5CE5}"/>
              </a:ext>
            </a:extLst>
          </p:cNvPr>
          <p:cNvSpPr/>
          <p:nvPr userDrawn="1"/>
        </p:nvSpPr>
        <p:spPr>
          <a:xfrm>
            <a:off x="0" y="0"/>
            <a:ext cx="9144000" cy="84667"/>
          </a:xfrm>
          <a:prstGeom prst="rect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 dirty="0">
              <a:latin typeface="Franklin Gothic Medium" panose="020B06030201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279B5-BD3D-8D46-9654-CC83363B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9528"/>
            <a:ext cx="8229600" cy="3680167"/>
          </a:xfrm>
        </p:spPr>
        <p:txBody>
          <a:bodyPr lIns="0" bIns="0"/>
          <a:lstStyle>
            <a:lvl1pPr eaLnBrk="1" latinLnBrk="0" hangingPunct="1">
              <a:spcBef>
                <a:spcPts val="1350"/>
              </a:spcBef>
              <a:spcAft>
                <a:spcPts val="0"/>
              </a:spcAft>
              <a:buClr>
                <a:schemeClr val="bg1"/>
              </a:buClr>
              <a:defRPr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eaLnBrk="1" latinLnBrk="0" hangingPunct="1">
              <a:spcAft>
                <a:spcPts val="0"/>
              </a:spcAft>
              <a:defRPr>
                <a:solidFill>
                  <a:schemeClr val="bg1"/>
                </a:solidFill>
                <a:latin typeface="Franklin Gothic Medium" panose="020B0603020102020204" pitchFamily="34" charset="0"/>
              </a:defRPr>
            </a:lvl2pPr>
            <a:lvl3pPr eaLnBrk="1" latinLnBrk="0" hangingPunct="1">
              <a:spcAft>
                <a:spcPts val="0"/>
              </a:spcAft>
              <a:defRPr>
                <a:solidFill>
                  <a:schemeClr val="bg1"/>
                </a:solidFill>
                <a:latin typeface="Franklin Gothic Medium" panose="020B0603020102020204" pitchFamily="34" charset="0"/>
              </a:defRPr>
            </a:lvl3pPr>
            <a:lvl4pPr eaLnBrk="1" latinLnBrk="0" hangingPunct="1">
              <a:spcAft>
                <a:spcPts val="0"/>
              </a:spcAft>
              <a:defRPr>
                <a:solidFill>
                  <a:schemeClr val="bg1"/>
                </a:solidFill>
                <a:latin typeface="Franklin Gothic Medium" panose="020B0603020102020204" pitchFamily="34" charset="0"/>
              </a:defRPr>
            </a:lvl4pPr>
            <a:lvl5pPr eaLnBrk="1" latinLnBrk="0" hangingPunct="1">
              <a:spcAft>
                <a:spcPts val="0"/>
              </a:spcAft>
              <a:defRPr>
                <a:solidFill>
                  <a:schemeClr val="bg1"/>
                </a:solidFill>
                <a:latin typeface="Franklin Gothic Medium" panose="020B0603020102020204" pitchFamily="34" charset="0"/>
              </a:defRPr>
            </a:lvl5pPr>
          </a:lstStyle>
          <a:p>
            <a:pPr lvl="0" eaLnBrk="1" latinLnBrk="0" hangingPunct="1"/>
            <a:r>
              <a:rPr kumimoji="0" lang="en-US" dirty="0"/>
              <a:t>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1" y="63935"/>
            <a:ext cx="883388" cy="8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0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42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28700"/>
            <a:ext cx="3924300" cy="38290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28700"/>
            <a:ext cx="3924300" cy="38290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40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75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29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72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010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0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"/>
            <a:ext cx="7467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28700"/>
            <a:ext cx="8001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533400" y="835819"/>
            <a:ext cx="80772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auto">
          <a:xfrm>
            <a:off x="533400" y="892969"/>
            <a:ext cx="8077200" cy="0"/>
          </a:xfrm>
          <a:prstGeom prst="line">
            <a:avLst/>
          </a:prstGeom>
          <a:noFill/>
          <a:ln w="38100">
            <a:solidFill>
              <a:srgbClr val="0A1B9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030" name="Rectangle 11"/>
          <p:cNvSpPr>
            <a:spLocks noChangeArrowheads="1"/>
          </p:cNvSpPr>
          <p:nvPr/>
        </p:nvSpPr>
        <p:spPr bwMode="auto">
          <a:xfrm>
            <a:off x="3633788" y="4974432"/>
            <a:ext cx="1295400" cy="17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5" tIns="33338" rIns="67865" bIns="33338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sz="675"/>
              <a:t>  Pascucci-</a:t>
            </a:r>
            <a:fld id="{538B65BB-ED0F-459B-9710-74167AF34C9E}" type="slidenum">
              <a:rPr lang="en-US" sz="675"/>
              <a:pPr algn="r">
                <a:defRPr/>
              </a:pPr>
              <a:t>‹#›</a:t>
            </a:fld>
            <a:endParaRPr lang="en-US" sz="675"/>
          </a:p>
        </p:txBody>
      </p:sp>
      <p:pic>
        <p:nvPicPr>
          <p:cNvPr id="1031" name="Picture 2" descr="cedmav-banner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4900612"/>
            <a:ext cx="65563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 descr="cedmav-banner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4900613"/>
            <a:ext cx="1693862" cy="24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8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 b="1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200" b="1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200" b="1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200" b="1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200" b="1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200" b="1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076" b="4192"/>
          <a:stretch/>
        </p:blipFill>
        <p:spPr>
          <a:xfrm>
            <a:off x="2228596" y="1208316"/>
            <a:ext cx="6839207" cy="3921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26" y="110205"/>
            <a:ext cx="8229600" cy="754380"/>
          </a:xfrm>
        </p:spPr>
        <p:txBody>
          <a:bodyPr/>
          <a:lstStyle/>
          <a:p>
            <a:r>
              <a:rPr lang="en-US" dirty="0"/>
              <a:t>NSDF Server API and Python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F114C-EEFE-814A-9321-DD1D7EEEB56F}"/>
              </a:ext>
            </a:extLst>
          </p:cNvPr>
          <p:cNvSpPr txBox="1"/>
          <p:nvPr/>
        </p:nvSpPr>
        <p:spPr>
          <a:xfrm>
            <a:off x="-180975" y="827226"/>
            <a:ext cx="83400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FFFF00"/>
                </a:solidFill>
              </a:rPr>
              <a:t>We enable access and use of the streaming infrastructure from python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(here </a:t>
            </a:r>
            <a:r>
              <a:rPr lang="en-US" sz="2100" b="1" dirty="0" err="1">
                <a:solidFill>
                  <a:srgbClr val="FFFF00"/>
                </a:solidFill>
              </a:rPr>
              <a:t>Jupyter</a:t>
            </a:r>
            <a:r>
              <a:rPr lang="en-US" sz="2100" b="1" dirty="0">
                <a:solidFill>
                  <a:srgbClr val="FFFF00"/>
                </a:solidFill>
              </a:rPr>
              <a:t>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Notebook). All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the data goes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through </a:t>
            </a:r>
            <a:r>
              <a:rPr lang="en-US" sz="2100" b="1" dirty="0" err="1">
                <a:solidFill>
                  <a:srgbClr val="FFFF00"/>
                </a:solidFill>
              </a:rPr>
              <a:t>Numpy</a:t>
            </a:r>
            <a:r>
              <a:rPr lang="en-US" sz="2100" b="1" dirty="0">
                <a:solidFill>
                  <a:srgbClr val="FFFF00"/>
                </a:solidFill>
              </a:rPr>
              <a:t>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arrays ad can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be therefore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processed as </a:t>
            </a:r>
            <a:br>
              <a:rPr lang="en-US" sz="2100" b="1" dirty="0">
                <a:solidFill>
                  <a:srgbClr val="FFFF00"/>
                </a:solidFill>
              </a:rPr>
            </a:br>
            <a:r>
              <a:rPr lang="en-US" sz="2100" b="1" dirty="0">
                <a:solidFill>
                  <a:srgbClr val="FFFF00"/>
                </a:solidFill>
              </a:rPr>
              <a:t>the user needs</a:t>
            </a:r>
          </a:p>
        </p:txBody>
      </p:sp>
    </p:spTree>
    <p:extLst>
      <p:ext uri="{BB962C8B-B14F-4D97-AF65-F5344CB8AC3E}">
        <p14:creationId xmlns:p14="http://schemas.microsoft.com/office/powerpoint/2010/main" val="374831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87" y="208624"/>
            <a:ext cx="4320791" cy="1351383"/>
          </a:xfrm>
        </p:spPr>
        <p:txBody>
          <a:bodyPr>
            <a:normAutofit/>
          </a:bodyPr>
          <a:lstStyle/>
          <a:p>
            <a:r>
              <a:rPr lang="en-US" dirty="0"/>
              <a:t>Streaming computation without explicit data 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87" y="1673051"/>
            <a:ext cx="4009294" cy="3286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Average over 2000 time steps</a:t>
            </a:r>
          </a:p>
          <a:p>
            <a:endParaRPr lang="en-US" dirty="0"/>
          </a:p>
          <a:p>
            <a:r>
              <a:rPr lang="en-US" dirty="0"/>
              <a:t>Data pulled on demand: coarse computations require less data movements (still cached for future use)</a:t>
            </a:r>
          </a:p>
          <a:p>
            <a:endParaRPr lang="en-US" dirty="0"/>
          </a:p>
          <a:p>
            <a:r>
              <a:rPr lang="en-US" dirty="0"/>
              <a:t>Progressive computation in space and time provides faster convergence</a:t>
            </a:r>
          </a:p>
        </p:txBody>
      </p:sp>
      <p:pic>
        <p:nvPicPr>
          <p:cNvPr id="4" name="vido-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489" b="1"/>
          <a:stretch/>
        </p:blipFill>
        <p:spPr bwMode="auto">
          <a:xfrm>
            <a:off x="4401178" y="10108"/>
            <a:ext cx="4742822" cy="513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0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87" y="208624"/>
            <a:ext cx="4320791" cy="1351383"/>
          </a:xfrm>
        </p:spPr>
        <p:txBody>
          <a:bodyPr>
            <a:normAutofit/>
          </a:bodyPr>
          <a:lstStyle/>
          <a:p>
            <a:r>
              <a:rPr lang="en-US" dirty="0"/>
              <a:t>Streaming computation without explicit data 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87" y="1673051"/>
            <a:ext cx="4009294" cy="328664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vido-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489" b="1"/>
          <a:stretch/>
        </p:blipFill>
        <p:spPr bwMode="auto">
          <a:xfrm>
            <a:off x="4401178" y="10108"/>
            <a:ext cx="4742822" cy="513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8429" t="36306" r="28161" b="12203"/>
          <a:stretch/>
        </p:blipFill>
        <p:spPr>
          <a:xfrm>
            <a:off x="0" y="1824193"/>
            <a:ext cx="4401902" cy="29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137</Words>
  <Application>Microsoft Office PowerPoint</Application>
  <PresentationFormat>On-screen Show (16:9)</PresentationFormat>
  <Paragraphs>13</Paragraphs>
  <Slides>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Franklin Gothic Medium</vt:lpstr>
      <vt:lpstr>Helvetica</vt:lpstr>
      <vt:lpstr>Intel Clear</vt:lpstr>
      <vt:lpstr>Times</vt:lpstr>
      <vt:lpstr>Blank</vt:lpstr>
      <vt:lpstr>NSDF Server API and Python interface</vt:lpstr>
      <vt:lpstr>Streaming computation without explicit data download</vt:lpstr>
      <vt:lpstr>Streaming computation without explicit data download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Science Data Fabric (NSDF)</dc:title>
  <dc:creator>Vlaerio's PC</dc:creator>
  <cp:lastModifiedBy>Valerio Pascucci</cp:lastModifiedBy>
  <cp:revision>149</cp:revision>
  <dcterms:modified xsi:type="dcterms:W3CDTF">2022-10-31T21:34:11Z</dcterms:modified>
</cp:coreProperties>
</file>